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Lato" panose="020F0502020204030203" pitchFamily="34" charset="0"/>
      <p:regular r:id="rId17"/>
      <p:bold r:id="rId18"/>
      <p:italic r:id="rId19"/>
      <p:boldItalic r:id="rId20"/>
    </p:embeddedFont>
    <p:embeddedFont>
      <p:font typeface="Montserrat" panose="00000500000000000000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1302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a5021ab7aa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a5021ab7aa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a5021ab7aa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a5021ab7aa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a5021ab7aa_1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a5021ab7aa_1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a5021ab7aa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a5021ab7aa_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a5021ab7aa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a5021ab7aa_1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a4e3190710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a4e3190710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a4e3190710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a4e3190710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a5021ab7a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a5021ab7a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a4e3190710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a4e3190710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a5021ab7aa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a5021ab7aa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a5021ab7aa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a5021ab7aa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a4e3190710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a4e3190710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a5021ab7aa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a5021ab7aa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Temporal Network Epistemology</a:t>
            </a:r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2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03" name="Google Shape;20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3500" y="350538"/>
            <a:ext cx="6477000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3500" y="2665125"/>
            <a:ext cx="6477000" cy="2357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3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11" name="Google Shape;21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3988" y="376238"/>
            <a:ext cx="6296025" cy="43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Personal thoughts</a:t>
            </a:r>
            <a:endParaRPr/>
          </a:p>
        </p:txBody>
      </p:sp>
      <p:sp>
        <p:nvSpPr>
          <p:cNvPr id="217" name="Google Shape;217;p2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CN"/>
              <a:t>Beta might be worse than Alpha(E&lt;0)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5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Q&amp;A</a:t>
            </a:r>
            <a:endParaRPr/>
          </a:p>
        </p:txBody>
      </p:sp>
      <p:sp>
        <p:nvSpPr>
          <p:cNvPr id="223" name="Google Shape;223;p25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6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Thank You</a:t>
            </a:r>
            <a:endParaRPr/>
          </a:p>
        </p:txBody>
      </p:sp>
      <p:sp>
        <p:nvSpPr>
          <p:cNvPr id="229" name="Google Shape;229;p26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Epistemic model</a:t>
            </a:r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K agents represent a group of people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CN"/>
              <a:t>                                          multi-armed bandit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CN"/>
              <a:t>                                                 (|E| &lt; 0.5)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CN"/>
              <a:t>picking the better arm                                     as Beta better than Alpha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CN"/>
              <a:t>test and update Beta result in network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/>
              <a:t>run until converges.</a:t>
            </a:r>
            <a:endParaRPr/>
          </a:p>
        </p:txBody>
      </p:sp>
      <p:pic>
        <p:nvPicPr>
          <p:cNvPr id="142" name="Google Shape;142;p14" title="[255,255,255,&quot;https://www.codecogs.com/eqnedit.php?latex=p_%5Calpha%20%3D%200.5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9950" y="2154775"/>
            <a:ext cx="1055650" cy="25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4" title="[255,255,255,&quot;https://www.codecogs.com/eqnedit.php?latex=p_%5Cbeta%20%3D%200.5%20%2B%20E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9950" y="2409575"/>
            <a:ext cx="1470561" cy="25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4" title="[255,255,255,&quot;https://www.codecogs.com/eqnedit.php?latex=%5CTheta%20%3D%20%5C%7B%5Ctheta_0%2C%20%5Ctheta_1%5C%7D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9950" y="1899975"/>
            <a:ext cx="1295850" cy="25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4" title="[255,255,255,&quot;https://www.codecogs.com/eqnedit.php?latex=c_%7Ba%2C%20j%7D%5Cin%5B0%2C%201%5D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47875" y="2774750"/>
            <a:ext cx="1055650" cy="247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4" title="[255,255,255,&quot;https://www.codecogs.com/eqnedit.php?latex=c_%7Ba%2C%20i%2B1%7D%3D%5Cfrac%7B(0.5%2BE)%5E%7B2k_%7Ba%2C%20i%7D-n_%7Ba%2C%20i%7D%7Dc_%7Ba%2C%20i%7D%7D%7B(0.5%2BE)%5E%7B2k_%7Ba%2C%20i%7D-n_%7Ba%2C%20i%7D%7Dc_%7Ba%2C%20i%7D%2B(0.5-E)%5E%7B2k_%7Ba%2C%20i%7D-n_%7Ba%2C%20i%7D%7D(1-c_%7Ba%2C%20i%7D)%7D#0&quot;]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01450" y="3626000"/>
            <a:ext cx="5141100" cy="51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Forgetting model</a:t>
            </a:r>
            <a:endParaRPr/>
          </a:p>
        </p:txBody>
      </p:sp>
      <p:sp>
        <p:nvSpPr>
          <p:cNvPr id="152" name="Google Shape;152;p1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3" name="Google Shape;15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4550" y="1665838"/>
            <a:ext cx="3371850" cy="271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7500" y="2251638"/>
            <a:ext cx="3448050" cy="154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Forgetting model</a:t>
            </a:r>
            <a:endParaRPr/>
          </a:p>
        </p:txBody>
      </p:sp>
      <p:sp>
        <p:nvSpPr>
          <p:cNvPr id="160" name="Google Shape;160;p16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1" name="Google Shape;16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2050" y="1037175"/>
            <a:ext cx="6819900" cy="397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Dataset and baseline network models</a:t>
            </a:r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CN"/>
              <a:t>Realworld Network(NetSense)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zh-CN"/>
              <a:t>180 students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zh-CN"/>
              <a:t>recorded metadata on phone calls and Text messages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zh-CN"/>
              <a:t>covers three years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zh-CN"/>
              <a:t>7575865 events</a:t>
            </a:r>
            <a:endParaRPr/>
          </a:p>
          <a:p>
            <a:pPr marL="1371600" lvl="2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zh-CN"/>
              <a:t>7096844(93.7%) text messages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zh-CN"/>
              <a:t>limited to activities between the study participants and remove duplicates: 537575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zh-CN"/>
              <a:t>1103 points in time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zh-CN"/>
              <a:t>frist semester 15-125 days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zh-CN"/>
              <a:t>average 148 nodes and 157 edges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zh-CN"/>
              <a:t> a snapshot of a temporal network created at 15th day of students’ interaction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Other Datasets</a:t>
            </a:r>
            <a:endParaRPr/>
          </a:p>
        </p:txBody>
      </p:sp>
      <p:sp>
        <p:nvSpPr>
          <p:cNvPr id="173" name="Google Shape;173;p18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CN"/>
              <a:t>Erdös–Rényi(ER) model(Random)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zh-CN"/>
              <a:t>node: 148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zh-CN"/>
              <a:t> edge occurrence probability: 0.0144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CN"/>
              <a:t> Watts–Strogat(WS) model (Small-world)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zh-CN"/>
              <a:t>mean degree: 2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zh-CN"/>
              <a:t> closest even intege: 2.12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zh-CN"/>
              <a:t>rewiring probability:0.5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CN"/>
              <a:t> Barabási–Albert(BA) mode (Scale-Free)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zh-CN"/>
              <a:t>number of edges to attach from a new node to existing node: 2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zh-CN"/>
              <a:t>cause 293 edges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Example of six different static topologies</a:t>
            </a:r>
            <a:endParaRPr/>
          </a:p>
        </p:txBody>
      </p:sp>
      <p:sp>
        <p:nvSpPr>
          <p:cNvPr id="179" name="Google Shape;179;p19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0" name="Google Shape;18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2050" y="1099100"/>
            <a:ext cx="6619875" cy="38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0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7" name="Google Shape;18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3647" y="1861200"/>
            <a:ext cx="4616181" cy="119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47" y="1861197"/>
            <a:ext cx="4464700" cy="1191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33650" y="3052250"/>
            <a:ext cx="4578431" cy="117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947" y="3052250"/>
            <a:ext cx="4464700" cy="117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Result</a:t>
            </a:r>
            <a:endParaRPr/>
          </a:p>
        </p:txBody>
      </p:sp>
      <p:sp>
        <p:nvSpPr>
          <p:cNvPr id="196" name="Google Shape;196;p21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CN"/>
              <a:t>for the temporal network based on the NetSense Dataset, the community  can reach the correct consensus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CN"/>
              <a:t>it converges to the correct consensus is lower than most reference network models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CN"/>
              <a:t>ER Graph results having more than one connected component causing the form of communities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CN"/>
              <a:t>complete network and difficult problems would cause incorrect consensus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CN"/>
              <a:t>those who rejected better action tend to be on the periphery of the community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1320</Words>
  <Application>Microsoft Office PowerPoint</Application>
  <PresentationFormat>On-screen Show (16:9)</PresentationFormat>
  <Paragraphs>46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Montserrat</vt:lpstr>
      <vt:lpstr>Lato</vt:lpstr>
      <vt:lpstr>Focus</vt:lpstr>
      <vt:lpstr>Temporal Network Epistemology</vt:lpstr>
      <vt:lpstr>Epistemic model</vt:lpstr>
      <vt:lpstr>Forgetting model</vt:lpstr>
      <vt:lpstr>Forgetting model</vt:lpstr>
      <vt:lpstr>Dataset and baseline network models</vt:lpstr>
      <vt:lpstr>Other Datasets</vt:lpstr>
      <vt:lpstr>Example of six different static topologies</vt:lpstr>
      <vt:lpstr>PowerPoint Presentation</vt:lpstr>
      <vt:lpstr>Result</vt:lpstr>
      <vt:lpstr>PowerPoint Presentation</vt:lpstr>
      <vt:lpstr>PowerPoint Presentation</vt:lpstr>
      <vt:lpstr>Personal thoughts</vt:lpstr>
      <vt:lpstr>Q&amp;A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Temporal Network Epistemology</dc:title>
  <dc:creator>Szymanski, Bolek</dc:creator>
  <cp:lastModifiedBy>Szymanski, Bolek</cp:lastModifiedBy>
  <cp:revision>1</cp:revision>
  <dcterms:modified xsi:type="dcterms:W3CDTF">2022-12-05T12:45:44Z</dcterms:modified>
</cp:coreProperties>
</file>